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0" r:id="rId2"/>
    <p:sldId id="256" r:id="rId3"/>
    <p:sldId id="271" r:id="rId4"/>
    <p:sldId id="264" r:id="rId5"/>
    <p:sldId id="263" r:id="rId6"/>
    <p:sldId id="305" r:id="rId7"/>
    <p:sldId id="303" r:id="rId8"/>
    <p:sldId id="304" r:id="rId9"/>
    <p:sldId id="306" r:id="rId10"/>
    <p:sldId id="320" r:id="rId11"/>
    <p:sldId id="319" r:id="rId12"/>
    <p:sldId id="302" r:id="rId13"/>
    <p:sldId id="273" r:id="rId14"/>
    <p:sldId id="293" r:id="rId15"/>
    <p:sldId id="274" r:id="rId16"/>
    <p:sldId id="309" r:id="rId17"/>
    <p:sldId id="317" r:id="rId18"/>
    <p:sldId id="310" r:id="rId19"/>
    <p:sldId id="322" r:id="rId20"/>
    <p:sldId id="323" r:id="rId21"/>
    <p:sldId id="324" r:id="rId22"/>
    <p:sldId id="325" r:id="rId23"/>
    <p:sldId id="321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E00"/>
    <a:srgbClr val="FF0000"/>
    <a:srgbClr val="6600CC"/>
    <a:srgbClr val="FFFF00"/>
    <a:srgbClr val="35C8D7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8" autoAdjust="0"/>
    <p:restoredTop sz="94614" autoAdjust="0"/>
  </p:normalViewPr>
  <p:slideViewPr>
    <p:cSldViewPr>
      <p:cViewPr varScale="1">
        <p:scale>
          <a:sx n="50" d="100"/>
          <a:sy n="50" d="100"/>
        </p:scale>
        <p:origin x="-12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E665B952-316D-4971-A9FE-B23302CE441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0F41A819-ACBC-4AA8-ABD5-0956B444CF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253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491F49-9C6C-4B58-854F-221216A4F1D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D7337DF-3C0E-410A-B340-CD5918C85320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418429F-C34B-4005-9B3E-5C28C45B95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33487EF-4C6D-4F13-9AD9-16C68E42621C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22EEBB3-B7EB-41B2-A7AA-1100A1C46D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2A97D32-1152-40D6-8876-5D38E9A5BA0E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265C3C71-B9B0-4385-84EC-6898E2EB10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 userDrawn="1"/>
        </p:nvSpPr>
        <p:spPr>
          <a:xfrm>
            <a:off x="7429500" y="357188"/>
            <a:ext cx="1214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dirty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b="0" dirty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b="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DE5DFF59-E2DB-4BD0-9D97-5AF295B44AB7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040C2DD-88B0-44B9-8414-D7432EB7A1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96F402F8-67CC-4BC8-9EE4-15D38B201755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2E8A231-607A-48A9-AF59-3119FC6EC5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C4D4953-D3F9-4D49-9C4A-E7A716A69109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7137D1A7-713A-4290-82AA-2AE79C8EB5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1EAA1B6-01BD-4CF3-9ABC-67755834AA14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B521DAAC-6219-47C2-8F49-552707C451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FEA39F05-CD04-45A3-A498-6092665398CB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411CCD34-F30C-46CA-9874-6D7A476E01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886BCA80-05E5-4141-9075-5B4FB865AA41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087FDEBE-74EB-44CA-8943-639FCBE4F2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59EE83C3-6628-4AF7-9806-01F7F811358D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61CFB77A-344D-4CCB-B56E-41D2235B3F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375540E-1D5D-4C3B-8358-9A643071E4C8}" type="datetimeFigureOut">
              <a:rPr lang="zh-CN" altLang="en-US"/>
              <a:pPr>
                <a:defRPr/>
              </a:pPr>
              <a:t>2018/8/7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fld id="{334C8100-7A74-4E8E-BF16-EF161F5971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5488" y="134938"/>
            <a:ext cx="17573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 userDrawn="1"/>
        </p:nvCxnSpPr>
        <p:spPr>
          <a:xfrm>
            <a:off x="428625" y="6356350"/>
            <a:ext cx="828675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700338" y="3068638"/>
            <a:ext cx="3887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服务师生</a:t>
            </a: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427538" y="4365625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方便老师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042988" y="1773238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7200">
                <a:solidFill>
                  <a:srgbClr val="FFC000"/>
                </a:solidFill>
                <a:latin typeface="宋体" charset="-122"/>
                <a:ea typeface="黑体" pitchFamily="2" charset="-122"/>
              </a:rPr>
              <a:t>贴近教学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83026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065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971550" y="1557338"/>
            <a:ext cx="7726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在速度一定的情况下，路程和时间有什么关系？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66725" y="1989138"/>
            <a:ext cx="8640763" cy="2087562"/>
            <a:chOff x="158" y="1117"/>
            <a:chExt cx="5443" cy="1315"/>
          </a:xfrm>
        </p:grpSpPr>
        <p:sp>
          <p:nvSpPr>
            <p:cNvPr id="24585" name="AutoShape 8"/>
            <p:cNvSpPr>
              <a:spLocks noChangeArrowheads="1"/>
            </p:cNvSpPr>
            <p:nvPr/>
          </p:nvSpPr>
          <p:spPr bwMode="auto">
            <a:xfrm>
              <a:off x="158" y="1117"/>
              <a:ext cx="5443" cy="1315"/>
            </a:xfrm>
            <a:prstGeom prst="horizontalScroll">
              <a:avLst>
                <a:gd name="adj" fmla="val 12500"/>
              </a:avLst>
            </a:prstGeom>
            <a:solidFill>
              <a:schemeClr val="bg1"/>
            </a:solidFill>
            <a:ln w="47625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4586" name="Rectangle 6"/>
            <p:cNvSpPr>
              <a:spLocks noChangeArrowheads="1"/>
            </p:cNvSpPr>
            <p:nvPr/>
          </p:nvSpPr>
          <p:spPr bwMode="auto">
            <a:xfrm>
              <a:off x="403" y="1409"/>
              <a:ext cx="5108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    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在路程问题中，路程随着时间的变化而变化，时间扩大，</a:t>
              </a:r>
              <a:endParaRPr lang="en-US" altLang="zh-CN" sz="2400">
                <a:latin typeface="华文新魏" pitchFamily="2" charset="-122"/>
                <a:ea typeface="华文新魏" pitchFamily="2" charset="-122"/>
              </a:endParaRPr>
            </a:p>
            <a:p>
              <a:endParaRPr lang="en-US" altLang="zh-CN" sz="2400">
                <a:latin typeface="华文新魏" pitchFamily="2" charset="-122"/>
                <a:ea typeface="华文新魏" pitchFamily="2" charset="-122"/>
              </a:endParaRPr>
            </a:p>
            <a:p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路程也就随着扩大；反之，时间缩小，路程也就随着缩小。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708400" y="4005263"/>
            <a:ext cx="3744913" cy="1943100"/>
            <a:chOff x="2200" y="2387"/>
            <a:chExt cx="2359" cy="1224"/>
          </a:xfrm>
        </p:grpSpPr>
        <p:sp>
          <p:nvSpPr>
            <p:cNvPr id="24588" name="AutoShape 11" descr="羊皮纸"/>
            <p:cNvSpPr>
              <a:spLocks noChangeArrowheads="1"/>
            </p:cNvSpPr>
            <p:nvPr/>
          </p:nvSpPr>
          <p:spPr bwMode="auto">
            <a:xfrm>
              <a:off x="2200" y="2387"/>
              <a:ext cx="2359" cy="1224"/>
            </a:xfrm>
            <a:prstGeom prst="wedgeRoundRectCallout">
              <a:avLst>
                <a:gd name="adj1" fmla="val 63736"/>
                <a:gd name="adj2" fmla="val -8662"/>
                <a:gd name="adj3" fmla="val 16667"/>
              </a:avLst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FF0000"/>
              </a:solidFill>
              <a:prstDash val="lgDashDot"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4589" name="Rectangle 7"/>
            <p:cNvSpPr>
              <a:spLocks noChangeArrowheads="1"/>
            </p:cNvSpPr>
            <p:nvPr/>
          </p:nvSpPr>
          <p:spPr bwMode="auto">
            <a:xfrm>
              <a:off x="2353" y="2514"/>
              <a:ext cx="2036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路程和时间的比值一定</a:t>
              </a:r>
              <a:endParaRPr lang="en-US" altLang="zh-CN" sz="2400">
                <a:latin typeface="华文新魏" pitchFamily="2" charset="-122"/>
                <a:ea typeface="华文新魏" pitchFamily="2" charset="-122"/>
              </a:endParaRPr>
            </a:p>
            <a:p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（速度一定），我们说</a:t>
              </a:r>
              <a:endParaRPr lang="en-US" altLang="zh-CN" sz="2400">
                <a:latin typeface="华文新魏" pitchFamily="2" charset="-122"/>
                <a:ea typeface="华文新魏" pitchFamily="2" charset="-122"/>
              </a:endParaRPr>
            </a:p>
            <a:p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路程和时间这两种量成</a:t>
              </a:r>
              <a:endParaRPr lang="en-US" altLang="zh-CN" sz="2400">
                <a:latin typeface="华文新魏" pitchFamily="2" charset="-122"/>
                <a:ea typeface="华文新魏" pitchFamily="2" charset="-122"/>
              </a:endParaRPr>
            </a:p>
            <a:p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正比例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。</a:t>
              </a:r>
              <a:r>
                <a:rPr lang="en-US" altLang="zh-CN" b="0">
                  <a:latin typeface="华文新魏" pitchFamily="2" charset="-122"/>
                  <a:ea typeface="华文新魏" pitchFamily="2" charset="-122"/>
                </a:rPr>
                <a:t> </a:t>
              </a:r>
            </a:p>
          </p:txBody>
        </p:sp>
      </p:grp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6838" y="4468813"/>
            <a:ext cx="17716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12750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12750" y="1341438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395288" y="1325563"/>
            <a:ext cx="8208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一支自动笔的单价为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1.6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元，计算并完成下表。</a:t>
            </a:r>
          </a:p>
        </p:txBody>
      </p:sp>
      <p:graphicFrame>
        <p:nvGraphicFramePr>
          <p:cNvPr id="14393" name="Group 57"/>
          <p:cNvGraphicFramePr>
            <a:graphicFrameLocks noGrp="1"/>
          </p:cNvGraphicFramePr>
          <p:nvPr/>
        </p:nvGraphicFramePr>
        <p:xfrm>
          <a:off x="395288" y="1989138"/>
          <a:ext cx="8351837" cy="2060448"/>
        </p:xfrm>
        <a:graphic>
          <a:graphicData uri="http://schemas.openxmlformats.org/drawingml/2006/table">
            <a:tbl>
              <a:tblPr/>
              <a:tblGrid>
                <a:gridCol w="1925637"/>
                <a:gridCol w="919163"/>
                <a:gridCol w="917575"/>
                <a:gridCol w="917575"/>
                <a:gridCol w="917575"/>
                <a:gridCol w="919162"/>
                <a:gridCol w="917575"/>
                <a:gridCol w="917575"/>
              </a:tblGrid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数量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（支）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总价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（元）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5148263" y="3270250"/>
            <a:ext cx="698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8.0</a:t>
            </a:r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6084888" y="3270250"/>
            <a:ext cx="692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9.6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948488" y="3270250"/>
            <a:ext cx="77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11.2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7812088" y="3270250"/>
            <a:ext cx="8334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12.8</a:t>
            </a:r>
          </a:p>
        </p:txBody>
      </p:sp>
      <p:sp>
        <p:nvSpPr>
          <p:cNvPr id="14386" name="Text Box 50"/>
          <p:cNvSpPr txBox="1">
            <a:spLocks noChangeArrowheads="1"/>
          </p:cNvSpPr>
          <p:nvPr/>
        </p:nvSpPr>
        <p:spPr bwMode="auto">
          <a:xfrm>
            <a:off x="2627313" y="4149725"/>
            <a:ext cx="6049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从上表中你发现了什么规律？</a:t>
            </a:r>
          </a:p>
        </p:txBody>
      </p: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2843213" y="4797425"/>
            <a:ext cx="4608512" cy="1439863"/>
            <a:chOff x="1791" y="3022"/>
            <a:chExt cx="2903" cy="907"/>
          </a:xfrm>
        </p:grpSpPr>
        <p:sp>
          <p:nvSpPr>
            <p:cNvPr id="25640" name="Rectangle 52"/>
            <p:cNvSpPr>
              <a:spLocks noChangeArrowheads="1"/>
            </p:cNvSpPr>
            <p:nvPr/>
          </p:nvSpPr>
          <p:spPr bwMode="auto">
            <a:xfrm>
              <a:off x="1791" y="3022"/>
              <a:ext cx="2903" cy="90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0">
                <a:latin typeface="华文新魏" pitchFamily="2" charset="-122"/>
                <a:ea typeface="华文新魏" pitchFamily="2" charset="-122"/>
              </a:endParaRPr>
            </a:p>
          </p:txBody>
        </p:sp>
        <p:graphicFrame>
          <p:nvGraphicFramePr>
            <p:cNvPr id="25641" name="Object 51"/>
            <p:cNvGraphicFramePr>
              <a:graphicFrameLocks noChangeAspect="1"/>
            </p:cNvGraphicFramePr>
            <p:nvPr/>
          </p:nvGraphicFramePr>
          <p:xfrm>
            <a:off x="2109" y="3113"/>
            <a:ext cx="2359" cy="7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43" name="公式" r:id="rId3" imgW="1358900" imgH="419100" progId="Equations">
                    <p:embed/>
                  </p:oleObj>
                </mc:Choice>
                <mc:Fallback>
                  <p:oleObj name="公式" r:id="rId3" imgW="1358900" imgH="419100" progId="Equations">
                    <p:embed/>
                    <p:pic>
                      <p:nvPicPr>
                        <p:cNvPr id="0" name="Object 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09" y="3113"/>
                          <a:ext cx="2359" cy="728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82" grpId="0"/>
      <p:bldP spid="14383" grpId="0"/>
      <p:bldP spid="14384" grpId="0"/>
      <p:bldP spid="14385" grpId="0"/>
      <p:bldP spid="143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4175" y="1555750"/>
            <a:ext cx="835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花的钱数和买自动笔的数量这两种量成正比例吗？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为什么？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26629" name="Rectangle 11"/>
          <p:cNvSpPr>
            <a:spLocks noChangeArrowheads="1"/>
          </p:cNvSpPr>
          <p:nvPr/>
        </p:nvSpPr>
        <p:spPr bwMode="auto">
          <a:xfrm>
            <a:off x="2151063" y="35020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72350" y="2930525"/>
            <a:ext cx="17716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714375" y="2492375"/>
            <a:ext cx="6858000" cy="3921125"/>
            <a:chOff x="1338" y="1162"/>
            <a:chExt cx="3147" cy="2470"/>
          </a:xfrm>
        </p:grpSpPr>
        <p:sp>
          <p:nvSpPr>
            <p:cNvPr id="26632" name="AutoShape 14"/>
            <p:cNvSpPr>
              <a:spLocks noChangeArrowheads="1"/>
            </p:cNvSpPr>
            <p:nvPr/>
          </p:nvSpPr>
          <p:spPr bwMode="auto">
            <a:xfrm>
              <a:off x="1338" y="1162"/>
              <a:ext cx="3147" cy="2404"/>
            </a:xfrm>
            <a:prstGeom prst="verticalScroll">
              <a:avLst>
                <a:gd name="adj" fmla="val 12500"/>
              </a:avLst>
            </a:prstGeom>
            <a:solidFill>
              <a:schemeClr val="bg1"/>
            </a:solidFill>
            <a:ln w="41275">
              <a:solidFill>
                <a:srgbClr val="FFCC00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6633" name="Rectangle 13"/>
            <p:cNvSpPr>
              <a:spLocks noChangeArrowheads="1"/>
            </p:cNvSpPr>
            <p:nvPr/>
          </p:nvSpPr>
          <p:spPr bwMode="auto">
            <a:xfrm>
              <a:off x="1600" y="1236"/>
              <a:ext cx="2688" cy="2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145000"/>
                </a:lnSpc>
              </a:pPr>
              <a:endParaRPr lang="en-US" altLang="zh-CN" sz="2400" dirty="0">
                <a:latin typeface="华文新魏" pitchFamily="2" charset="-122"/>
                <a:ea typeface="华文新魏" pitchFamily="2" charset="-122"/>
              </a:endParaRPr>
            </a:p>
            <a:p>
              <a:pPr>
                <a:lnSpc>
                  <a:spcPct val="145000"/>
                </a:lnSpc>
              </a:pP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两种相关联的量，一种量增加或（减少），</a:t>
              </a:r>
              <a:endParaRPr lang="en-US" altLang="zh-CN" sz="2400" dirty="0">
                <a:latin typeface="华文新魏" pitchFamily="2" charset="-122"/>
                <a:ea typeface="华文新魏" pitchFamily="2" charset="-122"/>
              </a:endParaRPr>
            </a:p>
            <a:p>
              <a:pPr>
                <a:lnSpc>
                  <a:spcPct val="145000"/>
                </a:lnSpc>
              </a:pP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另一种量也相应增加或（减少），并且</a:t>
              </a:r>
              <a:endParaRPr lang="en-US" altLang="zh-CN" sz="2400" dirty="0">
                <a:latin typeface="华文新魏" pitchFamily="2" charset="-122"/>
                <a:ea typeface="华文新魏" pitchFamily="2" charset="-122"/>
              </a:endParaRPr>
            </a:p>
            <a:p>
              <a:pPr>
                <a:lnSpc>
                  <a:spcPct val="145000"/>
                </a:lnSpc>
              </a:pP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它们相对应的比值一定，像这样的两种</a:t>
              </a:r>
              <a:endParaRPr lang="en-US" altLang="zh-CN" sz="2400" dirty="0">
                <a:latin typeface="华文新魏" pitchFamily="2" charset="-122"/>
                <a:ea typeface="华文新魏" pitchFamily="2" charset="-122"/>
              </a:endParaRPr>
            </a:p>
            <a:p>
              <a:pPr>
                <a:lnSpc>
                  <a:spcPct val="145000"/>
                </a:lnSpc>
              </a:pP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量就成</a:t>
              </a:r>
              <a:r>
                <a:rPr lang="zh-CN" altLang="en-US" sz="240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正比例</a:t>
              </a:r>
              <a:r>
                <a:rPr lang="zh-CN" altLang="en-US" sz="2400" dirty="0">
                  <a:latin typeface="华文新魏" pitchFamily="2" charset="-122"/>
                  <a:ea typeface="华文新魏" pitchFamily="2" charset="-122"/>
                </a:rPr>
                <a:t>，它们的关系叫成</a:t>
              </a:r>
              <a:r>
                <a:rPr lang="zh-CN" altLang="en-US" sz="2400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正比例关系。</a:t>
              </a:r>
              <a:endParaRPr lang="en-US" altLang="zh-CN" sz="2400" dirty="0">
                <a:latin typeface="华文新魏" pitchFamily="2" charset="-122"/>
                <a:ea typeface="华文新魏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395288" y="1408897"/>
            <a:ext cx="883927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）彩带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每米售价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元，购买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米、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米</a:t>
            </a:r>
            <a:r>
              <a:rPr lang="en-US" altLang="zh-CN" sz="2800" dirty="0">
                <a:latin typeface="Arial"/>
                <a:ea typeface="华文新魏" pitchFamily="2" charset="-122"/>
              </a:rPr>
              <a:t>······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彩带分别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需要多少元？</a:t>
            </a:r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684213" y="4648627"/>
            <a:ext cx="78482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单价一定，判断买彩带的长度和需要的钱数</a:t>
            </a:r>
            <a:r>
              <a:rPr lang="zh-CN" altLang="en-US" sz="2400" dirty="0" smtClean="0">
                <a:latin typeface="华文新魏" pitchFamily="2" charset="-122"/>
                <a:ea typeface="华文新魏" pitchFamily="2" charset="-122"/>
              </a:rPr>
              <a:t>是否成正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400" dirty="0" smtClean="0">
                <a:latin typeface="华文新魏" pitchFamily="2" charset="-122"/>
                <a:ea typeface="华文新魏" pitchFamily="2" charset="-122"/>
              </a:rPr>
              <a:t>比例，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说出理由。</a:t>
            </a:r>
          </a:p>
        </p:txBody>
      </p:sp>
      <p:graphicFrame>
        <p:nvGraphicFramePr>
          <p:cNvPr id="8240" name="Group 48"/>
          <p:cNvGraphicFramePr>
            <a:graphicFrameLocks noGrp="1"/>
          </p:cNvGraphicFramePr>
          <p:nvPr/>
        </p:nvGraphicFramePr>
        <p:xfrm>
          <a:off x="598488" y="2420938"/>
          <a:ext cx="7920037" cy="2060448"/>
        </p:xfrm>
        <a:graphic>
          <a:graphicData uri="http://schemas.openxmlformats.org/drawingml/2006/table">
            <a:tbl>
              <a:tblPr/>
              <a:tblGrid>
                <a:gridCol w="1647825"/>
                <a:gridCol w="782637"/>
                <a:gridCol w="785813"/>
                <a:gridCol w="784225"/>
                <a:gridCol w="782637"/>
                <a:gridCol w="784225"/>
                <a:gridCol w="785813"/>
                <a:gridCol w="782637"/>
                <a:gridCol w="784225"/>
              </a:tblGrid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长度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（米）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钱数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（元）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42" name="Rectangle 50"/>
          <p:cNvSpPr>
            <a:spLocks noChangeArrowheads="1"/>
          </p:cNvSpPr>
          <p:nvPr/>
        </p:nvSpPr>
        <p:spPr bwMode="auto">
          <a:xfrm>
            <a:off x="4787900" y="3573463"/>
            <a:ext cx="528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12</a:t>
            </a:r>
          </a:p>
        </p:txBody>
      </p:sp>
      <p:sp>
        <p:nvSpPr>
          <p:cNvPr id="8243" name="Rectangle 51"/>
          <p:cNvSpPr>
            <a:spLocks noChangeArrowheads="1"/>
          </p:cNvSpPr>
          <p:nvPr/>
        </p:nvSpPr>
        <p:spPr bwMode="auto">
          <a:xfrm>
            <a:off x="5508625" y="3573463"/>
            <a:ext cx="528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16</a:t>
            </a:r>
          </a:p>
        </p:txBody>
      </p:sp>
      <p:sp>
        <p:nvSpPr>
          <p:cNvPr id="8244" name="Rectangle 52"/>
          <p:cNvSpPr>
            <a:spLocks noChangeArrowheads="1"/>
          </p:cNvSpPr>
          <p:nvPr/>
        </p:nvSpPr>
        <p:spPr bwMode="auto">
          <a:xfrm>
            <a:off x="6300788" y="3573463"/>
            <a:ext cx="596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20</a:t>
            </a:r>
          </a:p>
        </p:txBody>
      </p:sp>
      <p:sp>
        <p:nvSpPr>
          <p:cNvPr id="8245" name="Rectangle 53"/>
          <p:cNvSpPr>
            <a:spLocks noChangeArrowheads="1"/>
          </p:cNvSpPr>
          <p:nvPr/>
        </p:nvSpPr>
        <p:spPr bwMode="auto">
          <a:xfrm>
            <a:off x="7092950" y="3573463"/>
            <a:ext cx="590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24</a:t>
            </a:r>
          </a:p>
        </p:txBody>
      </p:sp>
      <p:sp>
        <p:nvSpPr>
          <p:cNvPr id="8246" name="Rectangle 54"/>
          <p:cNvSpPr>
            <a:spLocks noChangeArrowheads="1"/>
          </p:cNvSpPr>
          <p:nvPr/>
        </p:nvSpPr>
        <p:spPr bwMode="auto">
          <a:xfrm>
            <a:off x="7812088" y="3573463"/>
            <a:ext cx="590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2" grpId="0"/>
      <p:bldP spid="8243" grpId="0"/>
      <p:bldP spid="8244" grpId="0"/>
      <p:bldP spid="8245" grpId="0"/>
      <p:bldP spid="82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2484438" y="981075"/>
            <a:ext cx="83169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）上面的数据可在方格纸上表示出来。</a:t>
            </a:r>
          </a:p>
        </p:txBody>
      </p:sp>
      <p:grpSp>
        <p:nvGrpSpPr>
          <p:cNvPr id="28677" name="Group 93"/>
          <p:cNvGrpSpPr>
            <a:grpSpLocks/>
          </p:cNvGrpSpPr>
          <p:nvPr/>
        </p:nvGrpSpPr>
        <p:grpSpPr bwMode="auto">
          <a:xfrm>
            <a:off x="1476375" y="1095375"/>
            <a:ext cx="5688013" cy="4751388"/>
            <a:chOff x="930" y="1207"/>
            <a:chExt cx="3583" cy="2767"/>
          </a:xfrm>
        </p:grpSpPr>
        <p:sp>
          <p:nvSpPr>
            <p:cNvPr id="28678" name="Line 4"/>
            <p:cNvSpPr>
              <a:spLocks noChangeShapeType="1"/>
            </p:cNvSpPr>
            <p:nvPr/>
          </p:nvSpPr>
          <p:spPr bwMode="auto">
            <a:xfrm flipV="1">
              <a:off x="930" y="1207"/>
              <a:ext cx="0" cy="27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79" name="Line 5"/>
            <p:cNvSpPr>
              <a:spLocks noChangeShapeType="1"/>
            </p:cNvSpPr>
            <p:nvPr/>
          </p:nvSpPr>
          <p:spPr bwMode="auto">
            <a:xfrm>
              <a:off x="930" y="3974"/>
              <a:ext cx="358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9321" name="Group 105"/>
          <p:cNvGraphicFramePr>
            <a:graphicFrameLocks noGrp="1"/>
          </p:cNvGraphicFramePr>
          <p:nvPr/>
        </p:nvGraphicFramePr>
        <p:xfrm>
          <a:off x="1490663" y="1704975"/>
          <a:ext cx="4632325" cy="4148139"/>
        </p:xfrm>
        <a:graphic>
          <a:graphicData uri="http://schemas.openxmlformats.org/drawingml/2006/table">
            <a:tbl>
              <a:tblPr/>
              <a:tblGrid>
                <a:gridCol w="560387"/>
                <a:gridCol w="576263"/>
                <a:gridCol w="576262"/>
                <a:gridCol w="576263"/>
                <a:gridCol w="576262"/>
                <a:gridCol w="576263"/>
                <a:gridCol w="576262"/>
                <a:gridCol w="614363"/>
              </a:tblGrid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63" name="Text Box 106"/>
          <p:cNvSpPr txBox="1">
            <a:spLocks noChangeArrowheads="1"/>
          </p:cNvSpPr>
          <p:nvPr/>
        </p:nvSpPr>
        <p:spPr bwMode="auto">
          <a:xfrm>
            <a:off x="1258888" y="584835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28764" name="Text Box 107"/>
          <p:cNvSpPr txBox="1">
            <a:spLocks noChangeArrowheads="1"/>
          </p:cNvSpPr>
          <p:nvPr/>
        </p:nvSpPr>
        <p:spPr bwMode="auto">
          <a:xfrm>
            <a:off x="1835150" y="584835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28765" name="Text Box 108"/>
          <p:cNvSpPr txBox="1">
            <a:spLocks noChangeArrowheads="1"/>
          </p:cNvSpPr>
          <p:nvPr/>
        </p:nvSpPr>
        <p:spPr bwMode="auto">
          <a:xfrm>
            <a:off x="2411413" y="584835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28766" name="Text Box 109"/>
          <p:cNvSpPr txBox="1">
            <a:spLocks noChangeArrowheads="1"/>
          </p:cNvSpPr>
          <p:nvPr/>
        </p:nvSpPr>
        <p:spPr bwMode="auto">
          <a:xfrm>
            <a:off x="2987675" y="584835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28767" name="Text Box 110"/>
          <p:cNvSpPr txBox="1">
            <a:spLocks noChangeArrowheads="1"/>
          </p:cNvSpPr>
          <p:nvPr/>
        </p:nvSpPr>
        <p:spPr bwMode="auto">
          <a:xfrm>
            <a:off x="3563938" y="584835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28768" name="Text Box 111"/>
          <p:cNvSpPr txBox="1">
            <a:spLocks noChangeArrowheads="1"/>
          </p:cNvSpPr>
          <p:nvPr/>
        </p:nvSpPr>
        <p:spPr bwMode="auto">
          <a:xfrm>
            <a:off x="4140200" y="5834063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28769" name="Text Box 112"/>
          <p:cNvSpPr txBox="1">
            <a:spLocks noChangeArrowheads="1"/>
          </p:cNvSpPr>
          <p:nvPr/>
        </p:nvSpPr>
        <p:spPr bwMode="auto">
          <a:xfrm>
            <a:off x="4729163" y="586263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28770" name="Text Box 113"/>
          <p:cNvSpPr txBox="1">
            <a:spLocks noChangeArrowheads="1"/>
          </p:cNvSpPr>
          <p:nvPr/>
        </p:nvSpPr>
        <p:spPr bwMode="auto">
          <a:xfrm>
            <a:off x="5291138" y="584835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28771" name="Text Box 114"/>
          <p:cNvSpPr txBox="1">
            <a:spLocks noChangeArrowheads="1"/>
          </p:cNvSpPr>
          <p:nvPr/>
        </p:nvSpPr>
        <p:spPr bwMode="auto">
          <a:xfrm>
            <a:off x="5940425" y="583565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28772" name="Text Box 115"/>
          <p:cNvSpPr txBox="1">
            <a:spLocks noChangeArrowheads="1"/>
          </p:cNvSpPr>
          <p:nvPr/>
        </p:nvSpPr>
        <p:spPr bwMode="auto">
          <a:xfrm>
            <a:off x="1028700" y="50561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28773" name="Text Box 116"/>
          <p:cNvSpPr txBox="1">
            <a:spLocks noChangeArrowheads="1"/>
          </p:cNvSpPr>
          <p:nvPr/>
        </p:nvSpPr>
        <p:spPr bwMode="auto">
          <a:xfrm>
            <a:off x="1042988" y="4551363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28774" name="Text Box 117"/>
          <p:cNvSpPr txBox="1">
            <a:spLocks noChangeArrowheads="1"/>
          </p:cNvSpPr>
          <p:nvPr/>
        </p:nvSpPr>
        <p:spPr bwMode="auto">
          <a:xfrm>
            <a:off x="958850" y="4048125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12</a:t>
            </a:r>
          </a:p>
        </p:txBody>
      </p:sp>
      <p:sp>
        <p:nvSpPr>
          <p:cNvPr id="28775" name="Text Box 118"/>
          <p:cNvSpPr txBox="1">
            <a:spLocks noChangeArrowheads="1"/>
          </p:cNvSpPr>
          <p:nvPr/>
        </p:nvSpPr>
        <p:spPr bwMode="auto">
          <a:xfrm>
            <a:off x="957263" y="3514725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16</a:t>
            </a:r>
          </a:p>
        </p:txBody>
      </p:sp>
      <p:sp>
        <p:nvSpPr>
          <p:cNvPr id="28776" name="Text Box 119"/>
          <p:cNvSpPr txBox="1">
            <a:spLocks noChangeArrowheads="1"/>
          </p:cNvSpPr>
          <p:nvPr/>
        </p:nvSpPr>
        <p:spPr bwMode="auto">
          <a:xfrm>
            <a:off x="971550" y="3040063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20</a:t>
            </a:r>
          </a:p>
        </p:txBody>
      </p:sp>
      <p:sp>
        <p:nvSpPr>
          <p:cNvPr id="28777" name="Text Box 120"/>
          <p:cNvSpPr txBox="1">
            <a:spLocks noChangeArrowheads="1"/>
          </p:cNvSpPr>
          <p:nvPr/>
        </p:nvSpPr>
        <p:spPr bwMode="auto">
          <a:xfrm>
            <a:off x="957263" y="246380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24</a:t>
            </a:r>
          </a:p>
        </p:txBody>
      </p:sp>
      <p:sp>
        <p:nvSpPr>
          <p:cNvPr id="28778" name="Text Box 121"/>
          <p:cNvSpPr txBox="1">
            <a:spLocks noChangeArrowheads="1"/>
          </p:cNvSpPr>
          <p:nvPr/>
        </p:nvSpPr>
        <p:spPr bwMode="auto">
          <a:xfrm>
            <a:off x="942975" y="1958975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28</a:t>
            </a:r>
          </a:p>
        </p:txBody>
      </p:sp>
      <p:sp>
        <p:nvSpPr>
          <p:cNvPr id="9339" name="Line 123"/>
          <p:cNvSpPr>
            <a:spLocks noChangeShapeType="1"/>
          </p:cNvSpPr>
          <p:nvPr/>
        </p:nvSpPr>
        <p:spPr bwMode="auto">
          <a:xfrm flipV="1">
            <a:off x="1476375" y="2176463"/>
            <a:ext cx="4103688" cy="3671887"/>
          </a:xfrm>
          <a:prstGeom prst="line">
            <a:avLst/>
          </a:prstGeom>
          <a:noFill/>
          <a:ln w="25400">
            <a:solidFill>
              <a:srgbClr val="0000FF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780" name="Text Box 124"/>
          <p:cNvSpPr txBox="1">
            <a:spLocks noChangeArrowheads="1"/>
          </p:cNvSpPr>
          <p:nvPr/>
        </p:nvSpPr>
        <p:spPr bwMode="auto">
          <a:xfrm>
            <a:off x="539750" y="1484313"/>
            <a:ext cx="1908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（元）</a:t>
            </a:r>
          </a:p>
        </p:txBody>
      </p:sp>
      <p:sp>
        <p:nvSpPr>
          <p:cNvPr id="28781" name="Text Box 125"/>
          <p:cNvSpPr txBox="1">
            <a:spLocks noChangeArrowheads="1"/>
          </p:cNvSpPr>
          <p:nvPr/>
        </p:nvSpPr>
        <p:spPr bwMode="auto">
          <a:xfrm>
            <a:off x="6300788" y="5848350"/>
            <a:ext cx="1908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（米）</a:t>
            </a:r>
          </a:p>
        </p:txBody>
      </p:sp>
      <p:sp>
        <p:nvSpPr>
          <p:cNvPr id="9344" name="Oval 128"/>
          <p:cNvSpPr>
            <a:spLocks noChangeArrowheads="1"/>
          </p:cNvSpPr>
          <p:nvPr/>
        </p:nvSpPr>
        <p:spPr bwMode="auto">
          <a:xfrm>
            <a:off x="2011363" y="5303838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345" name="Oval 129"/>
          <p:cNvSpPr>
            <a:spLocks noChangeArrowheads="1"/>
          </p:cNvSpPr>
          <p:nvPr/>
        </p:nvSpPr>
        <p:spPr bwMode="auto">
          <a:xfrm>
            <a:off x="2587625" y="4799013"/>
            <a:ext cx="71438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346" name="Oval 130"/>
          <p:cNvSpPr>
            <a:spLocks noChangeArrowheads="1"/>
          </p:cNvSpPr>
          <p:nvPr/>
        </p:nvSpPr>
        <p:spPr bwMode="auto">
          <a:xfrm>
            <a:off x="3163888" y="4264025"/>
            <a:ext cx="71437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348" name="Oval 132"/>
          <p:cNvSpPr>
            <a:spLocks noChangeArrowheads="1"/>
          </p:cNvSpPr>
          <p:nvPr/>
        </p:nvSpPr>
        <p:spPr bwMode="auto">
          <a:xfrm>
            <a:off x="3756025" y="3759200"/>
            <a:ext cx="71438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349" name="Oval 133"/>
          <p:cNvSpPr>
            <a:spLocks noChangeArrowheads="1"/>
          </p:cNvSpPr>
          <p:nvPr/>
        </p:nvSpPr>
        <p:spPr bwMode="auto">
          <a:xfrm>
            <a:off x="4324350" y="3232150"/>
            <a:ext cx="71438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350" name="Oval 134"/>
          <p:cNvSpPr>
            <a:spLocks noChangeArrowheads="1"/>
          </p:cNvSpPr>
          <p:nvPr/>
        </p:nvSpPr>
        <p:spPr bwMode="auto">
          <a:xfrm>
            <a:off x="4883150" y="2719388"/>
            <a:ext cx="71438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351" name="Oval 135"/>
          <p:cNvSpPr>
            <a:spLocks noChangeArrowheads="1"/>
          </p:cNvSpPr>
          <p:nvPr/>
        </p:nvSpPr>
        <p:spPr bwMode="auto">
          <a:xfrm>
            <a:off x="5476875" y="2192338"/>
            <a:ext cx="71438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9352" name="Picture 13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1725" y="1239838"/>
            <a:ext cx="1398588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53" name="AutoShape 137"/>
          <p:cNvSpPr>
            <a:spLocks noChangeArrowheads="1"/>
          </p:cNvSpPr>
          <p:nvPr/>
        </p:nvSpPr>
        <p:spPr bwMode="auto">
          <a:xfrm>
            <a:off x="6227763" y="2463800"/>
            <a:ext cx="2627312" cy="1152525"/>
          </a:xfrm>
          <a:prstGeom prst="wedgeEllipseCallout">
            <a:avLst>
              <a:gd name="adj1" fmla="val 9819"/>
              <a:gd name="adj2" fmla="val -65977"/>
            </a:avLst>
          </a:prstGeom>
          <a:solidFill>
            <a:schemeClr val="bg1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图中的红点表示什么？你发现了什么？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9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9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39" grpId="0" animBg="1"/>
      <p:bldP spid="9344" grpId="0" animBg="1"/>
      <p:bldP spid="9345" grpId="0" animBg="1"/>
      <p:bldP spid="9346" grpId="0" animBg="1"/>
      <p:bldP spid="9348" grpId="0" animBg="1"/>
      <p:bldP spid="9349" grpId="0" animBg="1"/>
      <p:bldP spid="9350" grpId="0" animBg="1"/>
      <p:bldP spid="9351" grpId="0" animBg="1"/>
      <p:bldP spid="935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99" name="Rectangle 71"/>
          <p:cNvSpPr>
            <a:spLocks noChangeArrowheads="1"/>
          </p:cNvSpPr>
          <p:nvPr/>
        </p:nvSpPr>
        <p:spPr bwMode="auto">
          <a:xfrm>
            <a:off x="5724525" y="3195638"/>
            <a:ext cx="9144000" cy="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b="0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4925" y="1628775"/>
            <a:ext cx="83169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）不计算，看图估计：买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1.5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米的彩带大约要花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多少元？买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5.5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米呢？</a:t>
            </a: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3787775"/>
            <a:ext cx="18669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3348038" y="5516563"/>
            <a:ext cx="4105275" cy="647700"/>
          </a:xfrm>
          <a:prstGeom prst="wedgeRoundRectCallout">
            <a:avLst>
              <a:gd name="adj1" fmla="val 44199"/>
              <a:gd name="adj2" fmla="val -106861"/>
              <a:gd name="adj3" fmla="val 16667"/>
            </a:avLst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2400">
                <a:solidFill>
                  <a:srgbClr val="66FF33"/>
                </a:solidFill>
                <a:latin typeface="华文新魏" pitchFamily="2" charset="-122"/>
                <a:ea typeface="华文新魏" pitchFamily="2" charset="-122"/>
              </a:rPr>
              <a:t>你还能提出哪些问题？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042988" y="3068638"/>
            <a:ext cx="81010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答：买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1.5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米的彩带大约要花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元，买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5.5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元</a:t>
            </a:r>
            <a:endParaRPr lang="en-US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要花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22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  <p:bldP spid="112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75036" y="4581128"/>
            <a:ext cx="94756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538163" y="1989138"/>
            <a:ext cx="67691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一辆汽车平均每小时行驶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80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千米。</a:t>
            </a:r>
          </a:p>
        </p:txBody>
      </p:sp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611188" y="2565400"/>
            <a:ext cx="6480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）照上面的速度计算，完成下表。</a:t>
            </a:r>
          </a:p>
        </p:txBody>
      </p:sp>
      <p:graphicFrame>
        <p:nvGraphicFramePr>
          <p:cNvPr id="33846" name="Group 54"/>
          <p:cNvGraphicFramePr>
            <a:graphicFrameLocks noGrp="1"/>
          </p:cNvGraphicFramePr>
          <p:nvPr/>
        </p:nvGraphicFramePr>
        <p:xfrm>
          <a:off x="250825" y="3357563"/>
          <a:ext cx="8567738" cy="1511301"/>
        </p:xfrm>
        <a:graphic>
          <a:graphicData uri="http://schemas.openxmlformats.org/drawingml/2006/table">
            <a:tbl>
              <a:tblPr/>
              <a:tblGrid>
                <a:gridCol w="2409825"/>
                <a:gridCol w="609600"/>
                <a:gridCol w="609600"/>
                <a:gridCol w="690563"/>
                <a:gridCol w="647700"/>
                <a:gridCol w="576262"/>
                <a:gridCol w="647700"/>
                <a:gridCol w="866775"/>
                <a:gridCol w="647700"/>
                <a:gridCol w="862013"/>
              </a:tblGrid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时间（时）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……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路程（千米）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……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63" name="Rectangle 51"/>
          <p:cNvSpPr>
            <a:spLocks noChangeArrowheads="1"/>
          </p:cNvSpPr>
          <p:nvPr/>
        </p:nvSpPr>
        <p:spPr bwMode="auto">
          <a:xfrm>
            <a:off x="3276600" y="4221163"/>
            <a:ext cx="596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80</a:t>
            </a:r>
          </a:p>
        </p:txBody>
      </p:sp>
      <p:sp>
        <p:nvSpPr>
          <p:cNvPr id="13365" name="Rectangle 53"/>
          <p:cNvSpPr>
            <a:spLocks noChangeArrowheads="1"/>
          </p:cNvSpPr>
          <p:nvPr/>
        </p:nvSpPr>
        <p:spPr bwMode="auto">
          <a:xfrm>
            <a:off x="3838575" y="4221163"/>
            <a:ext cx="658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160</a:t>
            </a:r>
          </a:p>
        </p:txBody>
      </p:sp>
      <p:sp>
        <p:nvSpPr>
          <p:cNvPr id="13366" name="Rectangle 54"/>
          <p:cNvSpPr>
            <a:spLocks noChangeArrowheads="1"/>
          </p:cNvSpPr>
          <p:nvPr/>
        </p:nvSpPr>
        <p:spPr bwMode="auto">
          <a:xfrm>
            <a:off x="4529138" y="4221163"/>
            <a:ext cx="70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240</a:t>
            </a:r>
          </a:p>
        </p:txBody>
      </p:sp>
      <p:sp>
        <p:nvSpPr>
          <p:cNvPr id="13367" name="Rectangle 55"/>
          <p:cNvSpPr>
            <a:spLocks noChangeArrowheads="1"/>
          </p:cNvSpPr>
          <p:nvPr/>
        </p:nvSpPr>
        <p:spPr bwMode="auto">
          <a:xfrm>
            <a:off x="5133975" y="4221163"/>
            <a:ext cx="709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320</a:t>
            </a:r>
          </a:p>
        </p:txBody>
      </p:sp>
      <p:sp>
        <p:nvSpPr>
          <p:cNvPr id="13368" name="Rectangle 56"/>
          <p:cNvSpPr>
            <a:spLocks noChangeArrowheads="1"/>
          </p:cNvSpPr>
          <p:nvPr/>
        </p:nvSpPr>
        <p:spPr bwMode="auto">
          <a:xfrm>
            <a:off x="5753100" y="4221163"/>
            <a:ext cx="715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400</a:t>
            </a:r>
          </a:p>
        </p:txBody>
      </p:sp>
      <p:sp>
        <p:nvSpPr>
          <p:cNvPr id="13369" name="Rectangle 57"/>
          <p:cNvSpPr>
            <a:spLocks noChangeArrowheads="1"/>
          </p:cNvSpPr>
          <p:nvPr/>
        </p:nvSpPr>
        <p:spPr bwMode="auto">
          <a:xfrm>
            <a:off x="6415088" y="4221163"/>
            <a:ext cx="8001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480</a:t>
            </a:r>
          </a:p>
        </p:txBody>
      </p:sp>
      <p:sp>
        <p:nvSpPr>
          <p:cNvPr id="13370" name="Rectangle 58"/>
          <p:cNvSpPr>
            <a:spLocks noChangeArrowheads="1"/>
          </p:cNvSpPr>
          <p:nvPr/>
        </p:nvSpPr>
        <p:spPr bwMode="auto">
          <a:xfrm>
            <a:off x="7227888" y="4221163"/>
            <a:ext cx="8001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560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63" grpId="0"/>
      <p:bldP spid="13365" grpId="0"/>
      <p:bldP spid="13366" grpId="0"/>
      <p:bldP spid="13367" grpId="0"/>
      <p:bldP spid="13368" grpId="0"/>
      <p:bldP spid="13369" grpId="0"/>
      <p:bldP spid="1337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41287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820" name="Text Box 2"/>
          <p:cNvSpPr txBox="1">
            <a:spLocks noChangeArrowheads="1"/>
          </p:cNvSpPr>
          <p:nvPr/>
        </p:nvSpPr>
        <p:spPr bwMode="auto">
          <a:xfrm>
            <a:off x="2484438" y="981075"/>
            <a:ext cx="7345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）把表中的数据在下面的方格纸上表示出来。</a:t>
            </a:r>
          </a:p>
        </p:txBody>
      </p:sp>
      <p:grpSp>
        <p:nvGrpSpPr>
          <p:cNvPr id="34821" name="Group 3"/>
          <p:cNvGrpSpPr>
            <a:grpSpLocks/>
          </p:cNvGrpSpPr>
          <p:nvPr/>
        </p:nvGrpSpPr>
        <p:grpSpPr bwMode="auto">
          <a:xfrm>
            <a:off x="1476375" y="1166813"/>
            <a:ext cx="5688013" cy="4751387"/>
            <a:chOff x="930" y="1207"/>
            <a:chExt cx="3583" cy="2767"/>
          </a:xfrm>
        </p:grpSpPr>
        <p:sp>
          <p:nvSpPr>
            <p:cNvPr id="34822" name="Line 4"/>
            <p:cNvSpPr>
              <a:spLocks noChangeShapeType="1"/>
            </p:cNvSpPr>
            <p:nvPr/>
          </p:nvSpPr>
          <p:spPr bwMode="auto">
            <a:xfrm flipV="1">
              <a:off x="930" y="1207"/>
              <a:ext cx="0" cy="27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3" name="Line 5"/>
            <p:cNvSpPr>
              <a:spLocks noChangeShapeType="1"/>
            </p:cNvSpPr>
            <p:nvPr/>
          </p:nvSpPr>
          <p:spPr bwMode="auto">
            <a:xfrm>
              <a:off x="930" y="3974"/>
              <a:ext cx="358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15366" name="Group 6"/>
          <p:cNvGraphicFramePr>
            <a:graphicFrameLocks noGrp="1"/>
          </p:cNvGraphicFramePr>
          <p:nvPr/>
        </p:nvGraphicFramePr>
        <p:xfrm>
          <a:off x="1490663" y="1776413"/>
          <a:ext cx="4632325" cy="4148139"/>
        </p:xfrm>
        <a:graphic>
          <a:graphicData uri="http://schemas.openxmlformats.org/drawingml/2006/table">
            <a:tbl>
              <a:tblPr/>
              <a:tblGrid>
                <a:gridCol w="560387"/>
                <a:gridCol w="576263"/>
                <a:gridCol w="576262"/>
                <a:gridCol w="576263"/>
                <a:gridCol w="576262"/>
                <a:gridCol w="576263"/>
                <a:gridCol w="576262"/>
                <a:gridCol w="614363"/>
              </a:tblGrid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907" name="Text Box 89"/>
          <p:cNvSpPr txBox="1">
            <a:spLocks noChangeArrowheads="1"/>
          </p:cNvSpPr>
          <p:nvPr/>
        </p:nvSpPr>
        <p:spPr bwMode="auto">
          <a:xfrm>
            <a:off x="1258888" y="59197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0</a:t>
            </a:r>
          </a:p>
        </p:txBody>
      </p:sp>
      <p:sp>
        <p:nvSpPr>
          <p:cNvPr id="34908" name="Text Box 90"/>
          <p:cNvSpPr txBox="1">
            <a:spLocks noChangeArrowheads="1"/>
          </p:cNvSpPr>
          <p:nvPr/>
        </p:nvSpPr>
        <p:spPr bwMode="auto">
          <a:xfrm>
            <a:off x="1835150" y="59197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1</a:t>
            </a:r>
          </a:p>
        </p:txBody>
      </p:sp>
      <p:sp>
        <p:nvSpPr>
          <p:cNvPr id="34909" name="Text Box 91"/>
          <p:cNvSpPr txBox="1">
            <a:spLocks noChangeArrowheads="1"/>
          </p:cNvSpPr>
          <p:nvPr/>
        </p:nvSpPr>
        <p:spPr bwMode="auto">
          <a:xfrm>
            <a:off x="2411413" y="59197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</a:t>
            </a:r>
          </a:p>
        </p:txBody>
      </p:sp>
      <p:sp>
        <p:nvSpPr>
          <p:cNvPr id="34910" name="Text Box 92"/>
          <p:cNvSpPr txBox="1">
            <a:spLocks noChangeArrowheads="1"/>
          </p:cNvSpPr>
          <p:nvPr/>
        </p:nvSpPr>
        <p:spPr bwMode="auto">
          <a:xfrm>
            <a:off x="2987675" y="59197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3</a:t>
            </a:r>
          </a:p>
        </p:txBody>
      </p:sp>
      <p:sp>
        <p:nvSpPr>
          <p:cNvPr id="34911" name="Text Box 93"/>
          <p:cNvSpPr txBox="1">
            <a:spLocks noChangeArrowheads="1"/>
          </p:cNvSpPr>
          <p:nvPr/>
        </p:nvSpPr>
        <p:spPr bwMode="auto">
          <a:xfrm>
            <a:off x="3563938" y="59197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4</a:t>
            </a:r>
          </a:p>
        </p:txBody>
      </p:sp>
      <p:sp>
        <p:nvSpPr>
          <p:cNvPr id="34912" name="Text Box 94"/>
          <p:cNvSpPr txBox="1">
            <a:spLocks noChangeArrowheads="1"/>
          </p:cNvSpPr>
          <p:nvPr/>
        </p:nvSpPr>
        <p:spPr bwMode="auto">
          <a:xfrm>
            <a:off x="4140200" y="590550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5</a:t>
            </a:r>
          </a:p>
        </p:txBody>
      </p:sp>
      <p:sp>
        <p:nvSpPr>
          <p:cNvPr id="34913" name="Text Box 95"/>
          <p:cNvSpPr txBox="1">
            <a:spLocks noChangeArrowheads="1"/>
          </p:cNvSpPr>
          <p:nvPr/>
        </p:nvSpPr>
        <p:spPr bwMode="auto">
          <a:xfrm>
            <a:off x="4729163" y="5934075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6</a:t>
            </a:r>
          </a:p>
        </p:txBody>
      </p:sp>
      <p:sp>
        <p:nvSpPr>
          <p:cNvPr id="34914" name="Text Box 96"/>
          <p:cNvSpPr txBox="1">
            <a:spLocks noChangeArrowheads="1"/>
          </p:cNvSpPr>
          <p:nvPr/>
        </p:nvSpPr>
        <p:spPr bwMode="auto">
          <a:xfrm>
            <a:off x="5291138" y="59197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7</a:t>
            </a:r>
          </a:p>
        </p:txBody>
      </p:sp>
      <p:sp>
        <p:nvSpPr>
          <p:cNvPr id="34915" name="Text Box 98"/>
          <p:cNvSpPr txBox="1">
            <a:spLocks noChangeArrowheads="1"/>
          </p:cNvSpPr>
          <p:nvPr/>
        </p:nvSpPr>
        <p:spPr bwMode="auto">
          <a:xfrm>
            <a:off x="971550" y="5127625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80</a:t>
            </a:r>
          </a:p>
        </p:txBody>
      </p:sp>
      <p:sp>
        <p:nvSpPr>
          <p:cNvPr id="34916" name="Text Box 99"/>
          <p:cNvSpPr txBox="1">
            <a:spLocks noChangeArrowheads="1"/>
          </p:cNvSpPr>
          <p:nvPr/>
        </p:nvSpPr>
        <p:spPr bwMode="auto">
          <a:xfrm>
            <a:off x="798513" y="4622800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160</a:t>
            </a:r>
          </a:p>
        </p:txBody>
      </p:sp>
      <p:sp>
        <p:nvSpPr>
          <p:cNvPr id="34917" name="Text Box 100"/>
          <p:cNvSpPr txBox="1">
            <a:spLocks noChangeArrowheads="1"/>
          </p:cNvSpPr>
          <p:nvPr/>
        </p:nvSpPr>
        <p:spPr bwMode="auto">
          <a:xfrm>
            <a:off x="827088" y="4119563"/>
            <a:ext cx="949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240</a:t>
            </a:r>
          </a:p>
        </p:txBody>
      </p:sp>
      <p:sp>
        <p:nvSpPr>
          <p:cNvPr id="34918" name="Text Box 101"/>
          <p:cNvSpPr txBox="1">
            <a:spLocks noChangeArrowheads="1"/>
          </p:cNvSpPr>
          <p:nvPr/>
        </p:nvSpPr>
        <p:spPr bwMode="auto">
          <a:xfrm>
            <a:off x="812800" y="3614738"/>
            <a:ext cx="1022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320</a:t>
            </a:r>
          </a:p>
        </p:txBody>
      </p:sp>
      <p:sp>
        <p:nvSpPr>
          <p:cNvPr id="34919" name="Text Box 102"/>
          <p:cNvSpPr txBox="1">
            <a:spLocks noChangeArrowheads="1"/>
          </p:cNvSpPr>
          <p:nvPr/>
        </p:nvSpPr>
        <p:spPr bwMode="auto">
          <a:xfrm>
            <a:off x="827088" y="3111500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400</a:t>
            </a:r>
          </a:p>
        </p:txBody>
      </p:sp>
      <p:sp>
        <p:nvSpPr>
          <p:cNvPr id="34920" name="Text Box 103"/>
          <p:cNvSpPr txBox="1">
            <a:spLocks noChangeArrowheads="1"/>
          </p:cNvSpPr>
          <p:nvPr/>
        </p:nvSpPr>
        <p:spPr bwMode="auto">
          <a:xfrm>
            <a:off x="828675" y="2535238"/>
            <a:ext cx="10937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480</a:t>
            </a:r>
          </a:p>
        </p:txBody>
      </p:sp>
      <p:sp>
        <p:nvSpPr>
          <p:cNvPr id="34921" name="Text Box 104"/>
          <p:cNvSpPr txBox="1">
            <a:spLocks noChangeArrowheads="1"/>
          </p:cNvSpPr>
          <p:nvPr/>
        </p:nvSpPr>
        <p:spPr bwMode="auto">
          <a:xfrm>
            <a:off x="755650" y="2030413"/>
            <a:ext cx="12525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560</a:t>
            </a:r>
          </a:p>
        </p:txBody>
      </p:sp>
      <p:sp>
        <p:nvSpPr>
          <p:cNvPr id="15465" name="Line 105"/>
          <p:cNvSpPr>
            <a:spLocks noChangeShapeType="1"/>
          </p:cNvSpPr>
          <p:nvPr/>
        </p:nvSpPr>
        <p:spPr bwMode="auto">
          <a:xfrm flipV="1">
            <a:off x="1476375" y="2030413"/>
            <a:ext cx="4319588" cy="3889375"/>
          </a:xfrm>
          <a:prstGeom prst="line">
            <a:avLst/>
          </a:prstGeom>
          <a:noFill/>
          <a:ln w="25400">
            <a:solidFill>
              <a:srgbClr val="0000FF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923" name="Text Box 106"/>
          <p:cNvSpPr txBox="1">
            <a:spLocks noChangeArrowheads="1"/>
          </p:cNvSpPr>
          <p:nvPr/>
        </p:nvSpPr>
        <p:spPr bwMode="auto">
          <a:xfrm>
            <a:off x="250825" y="1527175"/>
            <a:ext cx="1908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（千米）</a:t>
            </a:r>
          </a:p>
        </p:txBody>
      </p:sp>
      <p:sp>
        <p:nvSpPr>
          <p:cNvPr id="34924" name="Text Box 107"/>
          <p:cNvSpPr txBox="1">
            <a:spLocks noChangeArrowheads="1"/>
          </p:cNvSpPr>
          <p:nvPr/>
        </p:nvSpPr>
        <p:spPr bwMode="auto">
          <a:xfrm>
            <a:off x="5580063" y="5919788"/>
            <a:ext cx="1908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（小时）</a:t>
            </a:r>
          </a:p>
        </p:txBody>
      </p:sp>
      <p:sp>
        <p:nvSpPr>
          <p:cNvPr id="15468" name="Oval 108"/>
          <p:cNvSpPr>
            <a:spLocks noChangeArrowheads="1"/>
          </p:cNvSpPr>
          <p:nvPr/>
        </p:nvSpPr>
        <p:spPr bwMode="auto">
          <a:xfrm>
            <a:off x="2011363" y="5332413"/>
            <a:ext cx="112712" cy="1127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5469" name="Oval 109"/>
          <p:cNvSpPr>
            <a:spLocks noChangeArrowheads="1"/>
          </p:cNvSpPr>
          <p:nvPr/>
        </p:nvSpPr>
        <p:spPr bwMode="auto">
          <a:xfrm>
            <a:off x="2587625" y="4841875"/>
            <a:ext cx="112713" cy="1127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5478" name="Oval 118"/>
          <p:cNvSpPr>
            <a:spLocks noChangeArrowheads="1"/>
          </p:cNvSpPr>
          <p:nvPr/>
        </p:nvSpPr>
        <p:spPr bwMode="auto">
          <a:xfrm>
            <a:off x="3132138" y="4335463"/>
            <a:ext cx="112712" cy="1127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5479" name="Oval 119"/>
          <p:cNvSpPr>
            <a:spLocks noChangeArrowheads="1"/>
          </p:cNvSpPr>
          <p:nvPr/>
        </p:nvSpPr>
        <p:spPr bwMode="auto">
          <a:xfrm>
            <a:off x="3736975" y="3773488"/>
            <a:ext cx="112713" cy="1127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5480" name="Oval 120"/>
          <p:cNvSpPr>
            <a:spLocks noChangeArrowheads="1"/>
          </p:cNvSpPr>
          <p:nvPr/>
        </p:nvSpPr>
        <p:spPr bwMode="auto">
          <a:xfrm>
            <a:off x="4298950" y="3270250"/>
            <a:ext cx="112713" cy="1127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5481" name="Oval 121"/>
          <p:cNvSpPr>
            <a:spLocks noChangeArrowheads="1"/>
          </p:cNvSpPr>
          <p:nvPr/>
        </p:nvSpPr>
        <p:spPr bwMode="auto">
          <a:xfrm>
            <a:off x="4887913" y="2765425"/>
            <a:ext cx="112712" cy="1127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5482" name="Oval 122"/>
          <p:cNvSpPr>
            <a:spLocks noChangeArrowheads="1"/>
          </p:cNvSpPr>
          <p:nvPr/>
        </p:nvSpPr>
        <p:spPr bwMode="auto">
          <a:xfrm>
            <a:off x="5435600" y="2247900"/>
            <a:ext cx="112713" cy="1127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4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5" grpId="0" animBg="1"/>
      <p:bldP spid="15468" grpId="0" animBg="1"/>
      <p:bldP spid="15469" grpId="0" animBg="1"/>
      <p:bldP spid="15478" grpId="0" animBg="1"/>
      <p:bldP spid="15479" grpId="0" animBg="1"/>
      <p:bldP spid="15480" grpId="0" animBg="1"/>
      <p:bldP spid="15481" grpId="0" animBg="1"/>
      <p:bldP spid="1548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323850" y="2349500"/>
            <a:ext cx="83169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）估计一下：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3.5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小时大约行驶多少千米？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     6.5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小时呢？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11188" y="3429000"/>
            <a:ext cx="81010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答：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3.5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小时大约行驶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280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千米，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6.5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小时行驶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520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千米。</a:t>
            </a: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395288" y="4437063"/>
            <a:ext cx="83169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）自己提出问题并解答。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55650" y="1844675"/>
            <a:ext cx="7273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ea typeface="华文新魏" pitchFamily="2" charset="-122"/>
              </a:rPr>
              <a:t>在一间布店的柜台上，有一张写着某咱花布的米数和总价的表</a:t>
            </a:r>
          </a:p>
        </p:txBody>
      </p:sp>
      <p:graphicFrame>
        <p:nvGraphicFramePr>
          <p:cNvPr id="36913" name="Group 49"/>
          <p:cNvGraphicFramePr>
            <a:graphicFrameLocks noGrp="1"/>
          </p:cNvGraphicFramePr>
          <p:nvPr/>
        </p:nvGraphicFramePr>
        <p:xfrm>
          <a:off x="0" y="2852738"/>
          <a:ext cx="9109075" cy="1384300"/>
        </p:xfrm>
        <a:graphic>
          <a:graphicData uri="http://schemas.openxmlformats.org/drawingml/2006/table">
            <a:tbl>
              <a:tblPr/>
              <a:tblGrid>
                <a:gridCol w="1487488"/>
                <a:gridCol w="762000"/>
                <a:gridCol w="873125"/>
                <a:gridCol w="1041400"/>
                <a:gridCol w="1038225"/>
                <a:gridCol w="1041400"/>
                <a:gridCol w="1042987"/>
                <a:gridCol w="1036638"/>
                <a:gridCol w="785812"/>
              </a:tblGrid>
              <a:tr h="692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数量（米）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……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总价（元）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8.2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16.4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24.6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32.8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49.2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57.4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……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14" name="Text Box 50"/>
          <p:cNvSpPr txBox="1">
            <a:spLocks noChangeArrowheads="1"/>
          </p:cNvSpPr>
          <p:nvPr/>
        </p:nvSpPr>
        <p:spPr bwMode="auto">
          <a:xfrm>
            <a:off x="376238" y="4533900"/>
            <a:ext cx="315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ea typeface="华文新魏" pitchFamily="2" charset="-122"/>
              </a:rPr>
              <a:t>观察上表，回答下面的问题：</a:t>
            </a:r>
          </a:p>
        </p:txBody>
      </p:sp>
      <p:sp>
        <p:nvSpPr>
          <p:cNvPr id="36915" name="Text Box 51"/>
          <p:cNvSpPr txBox="1">
            <a:spLocks noChangeArrowheads="1"/>
          </p:cNvSpPr>
          <p:nvPr/>
        </p:nvSpPr>
        <p:spPr bwMode="auto">
          <a:xfrm>
            <a:off x="519113" y="5013325"/>
            <a:ext cx="5213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ea typeface="华文新魏" pitchFamily="2" charset="-122"/>
              </a:rPr>
              <a:t>相对应的总价和米数的比各是多少？比值是多少？</a:t>
            </a:r>
          </a:p>
        </p:txBody>
      </p:sp>
      <p:sp>
        <p:nvSpPr>
          <p:cNvPr id="36916" name="Line 52"/>
          <p:cNvSpPr>
            <a:spLocks noChangeShapeType="1"/>
          </p:cNvSpPr>
          <p:nvPr/>
        </p:nvSpPr>
        <p:spPr bwMode="auto">
          <a:xfrm>
            <a:off x="755650" y="587692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6917" name="Text Box 53"/>
          <p:cNvSpPr txBox="1">
            <a:spLocks noChangeArrowheads="1"/>
          </p:cNvSpPr>
          <p:nvPr/>
        </p:nvSpPr>
        <p:spPr bwMode="auto">
          <a:xfrm>
            <a:off x="808038" y="546576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8.2</a:t>
            </a:r>
          </a:p>
        </p:txBody>
      </p:sp>
      <p:sp>
        <p:nvSpPr>
          <p:cNvPr id="36918" name="Text Box 54"/>
          <p:cNvSpPr txBox="1">
            <a:spLocks noChangeArrowheads="1"/>
          </p:cNvSpPr>
          <p:nvPr/>
        </p:nvSpPr>
        <p:spPr bwMode="auto">
          <a:xfrm>
            <a:off x="947738" y="59499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</a:p>
        </p:txBody>
      </p:sp>
      <p:sp>
        <p:nvSpPr>
          <p:cNvPr id="36919" name="Text Box 55"/>
          <p:cNvSpPr txBox="1">
            <a:spLocks noChangeArrowheads="1"/>
          </p:cNvSpPr>
          <p:nvPr/>
        </p:nvSpPr>
        <p:spPr bwMode="auto">
          <a:xfrm>
            <a:off x="1476375" y="5726113"/>
            <a:ext cx="63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=8.2</a:t>
            </a:r>
          </a:p>
        </p:txBody>
      </p:sp>
      <p:sp>
        <p:nvSpPr>
          <p:cNvPr id="36920" name="Line 56"/>
          <p:cNvSpPr>
            <a:spLocks noChangeShapeType="1"/>
          </p:cNvSpPr>
          <p:nvPr/>
        </p:nvSpPr>
        <p:spPr bwMode="auto">
          <a:xfrm>
            <a:off x="2698750" y="57404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6921" name="Text Box 57"/>
          <p:cNvSpPr txBox="1">
            <a:spLocks noChangeArrowheads="1"/>
          </p:cNvSpPr>
          <p:nvPr/>
        </p:nvSpPr>
        <p:spPr bwMode="auto">
          <a:xfrm>
            <a:off x="2751138" y="5329238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16.2</a:t>
            </a:r>
          </a:p>
        </p:txBody>
      </p:sp>
      <p:sp>
        <p:nvSpPr>
          <p:cNvPr id="36922" name="Text Box 58"/>
          <p:cNvSpPr txBox="1">
            <a:spLocks noChangeArrowheads="1"/>
          </p:cNvSpPr>
          <p:nvPr/>
        </p:nvSpPr>
        <p:spPr bwMode="auto">
          <a:xfrm>
            <a:off x="2890838" y="5813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</a:p>
        </p:txBody>
      </p:sp>
      <p:sp>
        <p:nvSpPr>
          <p:cNvPr id="36923" name="Text Box 59"/>
          <p:cNvSpPr txBox="1">
            <a:spLocks noChangeArrowheads="1"/>
          </p:cNvSpPr>
          <p:nvPr/>
        </p:nvSpPr>
        <p:spPr bwMode="auto">
          <a:xfrm>
            <a:off x="3419475" y="5589588"/>
            <a:ext cx="63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=8.2</a:t>
            </a:r>
          </a:p>
        </p:txBody>
      </p:sp>
      <p:sp>
        <p:nvSpPr>
          <p:cNvPr id="36924" name="Line 60"/>
          <p:cNvSpPr>
            <a:spLocks noChangeShapeType="1"/>
          </p:cNvSpPr>
          <p:nvPr/>
        </p:nvSpPr>
        <p:spPr bwMode="auto">
          <a:xfrm>
            <a:off x="4572000" y="57404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6925" name="Text Box 61"/>
          <p:cNvSpPr txBox="1">
            <a:spLocks noChangeArrowheads="1"/>
          </p:cNvSpPr>
          <p:nvPr/>
        </p:nvSpPr>
        <p:spPr bwMode="auto">
          <a:xfrm>
            <a:off x="4624388" y="5329238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24.6</a:t>
            </a:r>
          </a:p>
        </p:txBody>
      </p:sp>
      <p:sp>
        <p:nvSpPr>
          <p:cNvPr id="36926" name="Text Box 62"/>
          <p:cNvSpPr txBox="1">
            <a:spLocks noChangeArrowheads="1"/>
          </p:cNvSpPr>
          <p:nvPr/>
        </p:nvSpPr>
        <p:spPr bwMode="auto">
          <a:xfrm>
            <a:off x="4764088" y="5813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</a:p>
        </p:txBody>
      </p:sp>
      <p:sp>
        <p:nvSpPr>
          <p:cNvPr id="36927" name="Text Box 63"/>
          <p:cNvSpPr txBox="1">
            <a:spLocks noChangeArrowheads="1"/>
          </p:cNvSpPr>
          <p:nvPr/>
        </p:nvSpPr>
        <p:spPr bwMode="auto">
          <a:xfrm>
            <a:off x="5292725" y="5589588"/>
            <a:ext cx="63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=8.2</a:t>
            </a:r>
          </a:p>
        </p:txBody>
      </p:sp>
      <p:sp>
        <p:nvSpPr>
          <p:cNvPr id="36928" name="Text Box 64"/>
          <p:cNvSpPr txBox="1">
            <a:spLocks noChangeArrowheads="1"/>
          </p:cNvSpPr>
          <p:nvPr/>
        </p:nvSpPr>
        <p:spPr bwMode="auto">
          <a:xfrm>
            <a:off x="6659563" y="5589588"/>
            <a:ext cx="64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6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6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19" grpId="0"/>
      <p:bldP spid="36923" grpId="0"/>
      <p:bldP spid="369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908175" y="2947988"/>
            <a:ext cx="5184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六年级</a:t>
            </a:r>
            <a:r>
              <a:rPr lang="en-US" altLang="zh-CN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 </a:t>
            </a:r>
            <a:r>
              <a:rPr lang="zh-CN" altLang="en-US" sz="4400" b="0" dirty="0" smtClean="0">
                <a:latin typeface="华文新魏" pitchFamily="2" charset="-122"/>
                <a:ea typeface="华文新魏" pitchFamily="2" charset="-122"/>
                <a:cs typeface="方正大标宋简体"/>
              </a:rPr>
              <a:t>数</a:t>
            </a:r>
            <a:r>
              <a:rPr lang="zh-CN" altLang="en-US" sz="4400" b="0">
                <a:latin typeface="华文新魏" pitchFamily="2" charset="-122"/>
                <a:ea typeface="华文新魏" pitchFamily="2" charset="-122"/>
                <a:cs typeface="方正大标宋简体"/>
              </a:rPr>
              <a:t>学 </a:t>
            </a:r>
            <a:r>
              <a:rPr lang="zh-CN" altLang="en-US" sz="4400" b="0" smtClean="0">
                <a:latin typeface="华文新魏" pitchFamily="2" charset="-122"/>
                <a:ea typeface="华文新魏" pitchFamily="2" charset="-122"/>
                <a:cs typeface="方正大标宋简体"/>
              </a:rPr>
              <a:t>下</a:t>
            </a:r>
            <a:r>
              <a:rPr lang="zh-CN" altLang="en-US" sz="4400" b="0" dirty="0">
                <a:latin typeface="华文新魏" pitchFamily="2" charset="-122"/>
                <a:ea typeface="华文新魏" pitchFamily="2" charset="-122"/>
                <a:cs typeface="方正大标宋简体"/>
              </a:rPr>
              <a:t>册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冀教版</a:t>
            </a: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095375" y="1925638"/>
            <a:ext cx="3740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总价和米数是两种什么样的量？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187450" y="2543175"/>
            <a:ext cx="196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两种相关联的量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971550" y="3046413"/>
            <a:ext cx="1200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为什么？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116013" y="3478213"/>
            <a:ext cx="323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总价随着米数的变化而变化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971550" y="3983038"/>
            <a:ext cx="1200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为什么？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1116013" y="4486275"/>
            <a:ext cx="6280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米数扩大，总价随着扩大；米数缩小，总价随着缩小。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1116013" y="5062538"/>
            <a:ext cx="323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扩大、缩小的规律是什么？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1116013" y="5711825"/>
            <a:ext cx="399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总价和米数的比的比值总是一定的</a:t>
            </a:r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>
            <a:off x="5435600" y="5734050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5508625" y="5300663"/>
            <a:ext cx="1008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总价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5508625" y="5949950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米数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6588125" y="5589588"/>
            <a:ext cx="1698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=</a:t>
            </a:r>
            <a:r>
              <a:rPr lang="zh-CN" altLang="en-US"/>
              <a:t>单价（一定）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  <p:bldP spid="37895" grpId="0"/>
      <p:bldP spid="37897" grpId="0"/>
      <p:bldP spid="37898" grpId="0"/>
      <p:bldP spid="37899" grpId="0"/>
      <p:bldP spid="3790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8955" name="Group 43"/>
          <p:cNvGraphicFramePr>
            <a:graphicFrameLocks noGrp="1"/>
          </p:cNvGraphicFramePr>
          <p:nvPr/>
        </p:nvGraphicFramePr>
        <p:xfrm>
          <a:off x="0" y="1844675"/>
          <a:ext cx="9144000" cy="1152526"/>
        </p:xfrm>
        <a:graphic>
          <a:graphicData uri="http://schemas.openxmlformats.org/drawingml/2006/table">
            <a:tbl>
              <a:tblPr/>
              <a:tblGrid>
                <a:gridCol w="2082800"/>
                <a:gridCol w="784225"/>
                <a:gridCol w="784225"/>
                <a:gridCol w="784225"/>
                <a:gridCol w="785813"/>
                <a:gridCol w="784225"/>
                <a:gridCol w="784225"/>
                <a:gridCol w="784225"/>
                <a:gridCol w="785812"/>
                <a:gridCol w="784225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时间（天）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……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生产量（吨）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华文新魏" pitchFamily="2" charset="-122"/>
                        </a:rPr>
                        <a:t>……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56" name="Text Box 44"/>
          <p:cNvSpPr txBox="1">
            <a:spLocks noChangeArrowheads="1"/>
          </p:cNvSpPr>
          <p:nvPr/>
        </p:nvSpPr>
        <p:spPr bwMode="auto">
          <a:xfrm>
            <a:off x="519113" y="3365500"/>
            <a:ext cx="323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说明这个比值所表示的意义</a:t>
            </a:r>
          </a:p>
        </p:txBody>
      </p:sp>
      <p:sp>
        <p:nvSpPr>
          <p:cNvPr id="38957" name="Text Box 45"/>
          <p:cNvSpPr txBox="1">
            <a:spLocks noChangeArrowheads="1"/>
          </p:cNvSpPr>
          <p:nvPr/>
        </p:nvSpPr>
        <p:spPr bwMode="auto">
          <a:xfrm>
            <a:off x="611188" y="3937000"/>
            <a:ext cx="577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这个比值的意义是每天生产的吨数（或生产效率）</a:t>
            </a:r>
          </a:p>
        </p:txBody>
      </p:sp>
      <p:sp>
        <p:nvSpPr>
          <p:cNvPr id="38958" name="Text Box 46"/>
          <p:cNvSpPr txBox="1">
            <a:spLocks noChangeArrowheads="1"/>
          </p:cNvSpPr>
          <p:nvPr/>
        </p:nvSpPr>
        <p:spPr bwMode="auto">
          <a:xfrm>
            <a:off x="611188" y="4511675"/>
            <a:ext cx="551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表中相关联的两种量成正比例关系吗？为什么？</a:t>
            </a:r>
          </a:p>
        </p:txBody>
      </p:sp>
      <p:sp>
        <p:nvSpPr>
          <p:cNvPr id="38959" name="Text Box 47"/>
          <p:cNvSpPr txBox="1">
            <a:spLocks noChangeArrowheads="1"/>
          </p:cNvSpPr>
          <p:nvPr/>
        </p:nvSpPr>
        <p:spPr bwMode="auto">
          <a:xfrm>
            <a:off x="660400" y="5087938"/>
            <a:ext cx="3740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生产量和时间是两种相关联的量</a:t>
            </a:r>
          </a:p>
        </p:txBody>
      </p:sp>
      <p:sp>
        <p:nvSpPr>
          <p:cNvPr id="38960" name="Text Box 48"/>
          <p:cNvSpPr txBox="1">
            <a:spLocks noChangeArrowheads="1"/>
          </p:cNvSpPr>
          <p:nvPr/>
        </p:nvSpPr>
        <p:spPr bwMode="auto">
          <a:xfrm>
            <a:off x="1116013" y="5805488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因为</a:t>
            </a:r>
          </a:p>
        </p:txBody>
      </p:sp>
      <p:sp>
        <p:nvSpPr>
          <p:cNvPr id="38961" name="Line 49"/>
          <p:cNvSpPr>
            <a:spLocks noChangeShapeType="1"/>
          </p:cNvSpPr>
          <p:nvPr/>
        </p:nvSpPr>
        <p:spPr bwMode="auto">
          <a:xfrm>
            <a:off x="2051050" y="6021388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8962" name="Text Box 50"/>
          <p:cNvSpPr txBox="1">
            <a:spLocks noChangeArrowheads="1"/>
          </p:cNvSpPr>
          <p:nvPr/>
        </p:nvSpPr>
        <p:spPr bwMode="auto">
          <a:xfrm>
            <a:off x="2103438" y="5526088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生产量</a:t>
            </a:r>
          </a:p>
        </p:txBody>
      </p:sp>
      <p:sp>
        <p:nvSpPr>
          <p:cNvPr id="38963" name="Text Box 51"/>
          <p:cNvSpPr txBox="1">
            <a:spLocks noChangeArrowheads="1"/>
          </p:cNvSpPr>
          <p:nvPr/>
        </p:nvSpPr>
        <p:spPr bwMode="auto">
          <a:xfrm>
            <a:off x="2195513" y="6018213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时间</a:t>
            </a:r>
          </a:p>
        </p:txBody>
      </p:sp>
      <p:sp>
        <p:nvSpPr>
          <p:cNvPr id="38964" name="Text Box 52"/>
          <p:cNvSpPr txBox="1">
            <a:spLocks noChangeArrowheads="1"/>
          </p:cNvSpPr>
          <p:nvPr/>
        </p:nvSpPr>
        <p:spPr bwMode="auto">
          <a:xfrm>
            <a:off x="3276600" y="5794375"/>
            <a:ext cx="318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=</a:t>
            </a:r>
            <a:r>
              <a:rPr lang="zh-CN" altLang="en-US" sz="20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每天生产的吨数（一定）</a:t>
            </a:r>
          </a:p>
        </p:txBody>
      </p:sp>
      <p:sp>
        <p:nvSpPr>
          <p:cNvPr id="38966" name="Text Box 54"/>
          <p:cNvSpPr txBox="1">
            <a:spLocks noChangeArrowheads="1"/>
          </p:cNvSpPr>
          <p:nvPr/>
        </p:nvSpPr>
        <p:spPr bwMode="auto">
          <a:xfrm>
            <a:off x="6407150" y="5157788"/>
            <a:ext cx="2557463" cy="9556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所以生产量和时间成正比例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8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8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8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57" grpId="0"/>
      <p:bldP spid="38959" grpId="0"/>
      <p:bldP spid="38964" grpId="0"/>
      <p:bldP spid="3896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2627313" y="1773238"/>
            <a:ext cx="445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>
                <a:ea typeface="华文新魏" pitchFamily="2" charset="-122"/>
              </a:rPr>
              <a:t>你能画图表示表格中的数据吗？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22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708275"/>
            <a:ext cx="72453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340966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939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652963"/>
            <a:ext cx="20304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46799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华文新魏"/>
                <a:ea typeface="华文新魏"/>
              </a:rPr>
              <a:t>今天你都收获了什么？</a:t>
            </a:r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1763713" y="3716338"/>
            <a:ext cx="43926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latin typeface="Garamond" pitchFamily="18" charset="0"/>
                <a:ea typeface="华文新魏" pitchFamily="2" charset="-122"/>
              </a:rPr>
              <a:t>本节课学的内容，你理解了吗？同学之间互相讨论一下！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875" y="1155700"/>
            <a:ext cx="5184775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3</a:t>
            </a:r>
            <a:r>
              <a:rPr kumimoji="1" lang="en-US" altLang="zh-CN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	</a:t>
            </a:r>
            <a:r>
              <a:rPr kumimoji="1" lang="zh-CN" alt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正比例、反比例</a:t>
            </a:r>
            <a:endParaRPr lang="zh-CN" altLang="en-US" sz="44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483768" y="1916832"/>
            <a:ext cx="5328046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7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565400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3347864" y="3141663"/>
            <a:ext cx="50405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3.2 </a:t>
            </a:r>
            <a:r>
              <a:rPr kumimoji="1" lang="zh-CN" alt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MingLiU-ExtB"/>
              </a:rPr>
              <a:t>画图表示正比例关系的量</a:t>
            </a:r>
            <a:endParaRPr lang="zh-CN" altLang="en-US" sz="2800" b="0" dirty="0">
              <a:latin typeface="华文新魏" pitchFamily="2" charset="-122"/>
              <a:ea typeface="华文新魏" pitchFamily="2" charset="-122"/>
              <a:cs typeface="MingLiU-Ext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0"/>
          <p:cNvGrpSpPr>
            <a:grpSpLocks/>
          </p:cNvGrpSpPr>
          <p:nvPr/>
        </p:nvGrpSpPr>
        <p:grpSpPr bwMode="auto">
          <a:xfrm>
            <a:off x="299939" y="764704"/>
            <a:ext cx="2255837" cy="582412"/>
            <a:chOff x="418169" y="1642192"/>
            <a:chExt cx="2256668" cy="583531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18169" y="2219361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29781" y="1642192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  <a:cs typeface="黑体" pitchFamily="2" charset="-122"/>
                </a:rPr>
                <a:t>学习目标</a:t>
              </a:r>
            </a:p>
          </p:txBody>
        </p:sp>
      </p:grpSp>
      <p:pic>
        <p:nvPicPr>
          <p:cNvPr id="174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84213" y="162880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84213" y="2924944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051050" y="227647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1763688" y="1844824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、结合具体实例，经历判断两种量是否成正比例，</a:t>
            </a:r>
            <a:r>
              <a:rPr lang="zh-CN" altLang="en-US" sz="2800" b="0" dirty="0" smtClean="0">
                <a:ea typeface="华文新魏" pitchFamily="2" charset="-122"/>
              </a:rPr>
              <a:t>“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在方格纸上表示数据</a:t>
            </a:r>
            <a:r>
              <a:rPr lang="zh-CN" altLang="en-US" sz="2800" b="0" dirty="0" smtClean="0">
                <a:ea typeface="华文新魏" pitchFamily="2" charset="-122"/>
              </a:rPr>
              <a:t>”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。并回答问题的过程。</a:t>
            </a:r>
            <a:endParaRPr lang="zh-CN" altLang="en-US" sz="2800" dirty="0"/>
          </a:p>
        </p:txBody>
      </p:sp>
      <p:sp>
        <p:nvSpPr>
          <p:cNvPr id="11" name="矩形 10"/>
          <p:cNvSpPr/>
          <p:nvPr/>
        </p:nvSpPr>
        <p:spPr>
          <a:xfrm>
            <a:off x="1763688" y="3196133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．能根据给出的正比例关系的数据在方格纸上画图，能根据其中一个量的值估计另一个量的值。</a:t>
            </a:r>
            <a:endParaRPr lang="zh-CN" alt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763688" y="4581128"/>
            <a:ext cx="568863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．体会用图描述事物的直观性，认识到成正比例关系的问题可以借助画图解决。</a:t>
            </a:r>
          </a:p>
          <a:p>
            <a:endParaRPr lang="zh-CN" altLang="en-US" dirty="0"/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756320" y="4314800"/>
            <a:ext cx="129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 algn="ctr">
              <a:buClr>
                <a:srgbClr val="FF0000"/>
              </a:buClr>
              <a:buSzPct val="105000"/>
              <a:buFont typeface="Wingdings" pitchFamily="2" charset="2"/>
              <a:buChar char="l"/>
            </a:pPr>
            <a:r>
              <a:rPr lang="zh-CN" altLang="en-US" sz="5400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情景导入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755650" y="2905125"/>
            <a:ext cx="72231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 b="0">
                <a:ea typeface="华文新魏" pitchFamily="2" charset="-122"/>
              </a:rPr>
              <a:t>通过学习，同学们了解了正比例的意义，今天我们就一起来具体学习怎样画图表是成正比例关系的量，图画出来有什么用？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探索新知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1196975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FontTx/>
              <a:buChar char="•"/>
            </a:pPr>
            <a:endParaRPr lang="zh-CN" altLang="zh-CN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84" name="Text Box 29"/>
          <p:cNvSpPr txBox="1">
            <a:spLocks noChangeArrowheads="1"/>
          </p:cNvSpPr>
          <p:nvPr/>
        </p:nvSpPr>
        <p:spPr bwMode="auto">
          <a:xfrm>
            <a:off x="827088" y="4724400"/>
            <a:ext cx="792162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5000"/>
              </a:spcBef>
            </a:pPr>
            <a:endParaRPr lang="zh-CN" altLang="zh-CN" sz="28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116013" y="2924175"/>
            <a:ext cx="6280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200">
                <a:ea typeface="华文新魏" pitchFamily="2" charset="-122"/>
              </a:rPr>
              <a:t>如何用图来表示正比例关系的量？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cs typeface="黑体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1550" name="Group 46"/>
          <p:cNvGraphicFramePr>
            <a:graphicFrameLocks noGrp="1"/>
          </p:cNvGraphicFramePr>
          <p:nvPr/>
        </p:nvGraphicFramePr>
        <p:xfrm>
          <a:off x="1501775" y="2144713"/>
          <a:ext cx="6310313" cy="2743200"/>
        </p:xfrm>
        <a:graphic>
          <a:graphicData uri="http://schemas.openxmlformats.org/drawingml/2006/table">
            <a:tbl>
              <a:tblPr/>
              <a:tblGrid>
                <a:gridCol w="1738313"/>
                <a:gridCol w="1524000"/>
                <a:gridCol w="1524000"/>
                <a:gridCol w="1524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青蛙只数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嘴巴数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眼睛数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腿数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4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8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12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...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...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...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...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268538" y="4437063"/>
            <a:ext cx="35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n</a:t>
            </a:r>
            <a:endParaRPr lang="zh-CN" altLang="en-US" sz="2400" b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79838" y="4437063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n</a:t>
            </a:r>
            <a:endParaRPr lang="zh-CN" altLang="en-US" sz="2400" b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92725" y="4437063"/>
            <a:ext cx="714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2n</a:t>
            </a:r>
            <a:endParaRPr lang="zh-CN" altLang="en-US" sz="2400" b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04025" y="4437063"/>
            <a:ext cx="785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4n</a:t>
            </a:r>
            <a:endParaRPr lang="zh-CN" altLang="en-US" sz="2400" b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endParaRPr lang="zh-CN" altLang="en-US" sz="2400" b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30338" y="4859338"/>
            <a:ext cx="5572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观察上表，你发现什么规律呢？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395288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1" name="AutoShape 7"/>
          <p:cNvSpPr>
            <a:spLocks noChangeArrowheads="1"/>
          </p:cNvSpPr>
          <p:nvPr/>
        </p:nvSpPr>
        <p:spPr bwMode="auto">
          <a:xfrm>
            <a:off x="3252788" y="404813"/>
            <a:ext cx="2520950" cy="2349500"/>
          </a:xfrm>
          <a:prstGeom prst="wedgeRoundRectCallout">
            <a:avLst>
              <a:gd name="adj1" fmla="val -55162"/>
              <a:gd name="adj2" fmla="val 128245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kumimoji="1" lang="zh-CN" altLang="en-US" sz="2400">
              <a:solidFill>
                <a:srgbClr val="66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2" name="Rectangle 23"/>
          <p:cNvSpPr>
            <a:spLocks noChangeArrowheads="1"/>
          </p:cNvSpPr>
          <p:nvPr/>
        </p:nvSpPr>
        <p:spPr bwMode="auto">
          <a:xfrm>
            <a:off x="650875" y="-1169988"/>
            <a:ext cx="76200" cy="762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473075" y="2214563"/>
            <a:ext cx="74898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0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、一辆汽车行驶的速度为</a:t>
            </a:r>
            <a:r>
              <a:rPr lang="en-US" altLang="zh-CN" sz="2800" b="0" dirty="0">
                <a:latin typeface="华文新魏" pitchFamily="2" charset="-122"/>
                <a:ea typeface="华文新魏" pitchFamily="2" charset="-122"/>
              </a:rPr>
              <a:t>90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千米</a:t>
            </a:r>
            <a:r>
              <a:rPr lang="en-US" altLang="zh-CN" sz="2800" b="0" dirty="0">
                <a:latin typeface="华文新魏" pitchFamily="2" charset="-122"/>
                <a:ea typeface="华文新魏" pitchFamily="2" charset="-122"/>
              </a:rPr>
              <a:t>/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时，汽车行驶的时间和路程如下：</a:t>
            </a: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899592" y="3356992"/>
          <a:ext cx="7080451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1493"/>
                <a:gridCol w="1011493"/>
                <a:gridCol w="1011493"/>
                <a:gridCol w="1011493"/>
                <a:gridCol w="1011493"/>
                <a:gridCol w="1011493"/>
                <a:gridCol w="1011493"/>
              </a:tblGrid>
              <a:tr h="9462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tx1"/>
                          </a:solidFill>
                        </a:rPr>
                        <a:t>时间</a:t>
                      </a:r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zh-CN" altLang="en-US" sz="2800" dirty="0" smtClean="0">
                          <a:solidFill>
                            <a:schemeClr val="tx1"/>
                          </a:solidFill>
                        </a:rPr>
                        <a:t>时</a:t>
                      </a:r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799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/>
                        <a:t>路程</a:t>
                      </a:r>
                      <a:r>
                        <a:rPr lang="en-US" altLang="zh-CN" sz="2800" dirty="0" smtClean="0"/>
                        <a:t>(</a:t>
                      </a:r>
                      <a:r>
                        <a:rPr lang="zh-CN" altLang="en-US" sz="2800" dirty="0" smtClean="0"/>
                        <a:t>千米</a:t>
                      </a:r>
                      <a:r>
                        <a:rPr lang="en-US" altLang="zh-CN" sz="2800" dirty="0" smtClean="0"/>
                        <a:t>)</a:t>
                      </a:r>
                      <a:endParaRPr lang="zh-CN" alt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/>
                        <a:t>90</a:t>
                      </a:r>
                      <a:endParaRPr lang="zh-CN" alt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/>
                        <a:t>180</a:t>
                      </a:r>
                      <a:endParaRPr lang="zh-CN" alt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/>
                        <a:t>270</a:t>
                      </a:r>
                      <a:endParaRPr lang="zh-CN" alt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/>
                        <a:t>360</a:t>
                      </a:r>
                      <a:endParaRPr lang="zh-CN" alt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288" name="Rectangle 48"/>
          <p:cNvSpPr>
            <a:spLocks noChangeArrowheads="1"/>
          </p:cNvSpPr>
          <p:nvPr/>
        </p:nvSpPr>
        <p:spPr bwMode="auto">
          <a:xfrm>
            <a:off x="7159451" y="4365104"/>
            <a:ext cx="796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540</a:t>
            </a:r>
          </a:p>
        </p:txBody>
      </p:sp>
      <p:sp>
        <p:nvSpPr>
          <p:cNvPr id="10287" name="Rectangle 47"/>
          <p:cNvSpPr>
            <a:spLocks noChangeArrowheads="1"/>
          </p:cNvSpPr>
          <p:nvPr/>
        </p:nvSpPr>
        <p:spPr bwMode="auto">
          <a:xfrm>
            <a:off x="6228184" y="4365104"/>
            <a:ext cx="796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450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8" grpId="0"/>
      <p:bldP spid="102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764704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076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395288" y="1484313"/>
            <a:ext cx="8748712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          写出相对应的路程和时间的比并求比值。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你发现了什么？</a:t>
            </a:r>
          </a:p>
        </p:txBody>
      </p:sp>
      <p:pic>
        <p:nvPicPr>
          <p:cNvPr id="12318" name="Picture 30" descr="4B3985513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002088"/>
            <a:ext cx="1220788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9" name="AutoShape 31"/>
          <p:cNvSpPr>
            <a:spLocks noChangeArrowheads="1"/>
          </p:cNvSpPr>
          <p:nvPr/>
        </p:nvSpPr>
        <p:spPr bwMode="auto">
          <a:xfrm>
            <a:off x="2339975" y="3932238"/>
            <a:ext cx="4032250" cy="504825"/>
          </a:xfrm>
          <a:prstGeom prst="wedgeRoundRectCallout">
            <a:avLst>
              <a:gd name="adj1" fmla="val 50787"/>
              <a:gd name="adj2" fmla="val 90880"/>
              <a:gd name="adj3" fmla="val 16667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2400">
                <a:solidFill>
                  <a:srgbClr val="66FF33"/>
                </a:solidFill>
                <a:latin typeface="华文新魏" pitchFamily="2" charset="-122"/>
                <a:ea typeface="华文新魏" pitchFamily="2" charset="-122"/>
              </a:rPr>
              <a:t>90</a:t>
            </a:r>
            <a:r>
              <a:rPr lang="zh-CN" altLang="en-US" sz="2400">
                <a:solidFill>
                  <a:srgbClr val="66FF33"/>
                </a:solidFill>
                <a:latin typeface="华文新魏" pitchFamily="2" charset="-122"/>
                <a:ea typeface="华文新魏" pitchFamily="2" charset="-122"/>
              </a:rPr>
              <a:t>既是比值，又是速度</a:t>
            </a:r>
            <a:r>
              <a:rPr lang="zh-CN" altLang="en-US" sz="2400" b="0">
                <a:solidFill>
                  <a:srgbClr val="66FF33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755650" y="4652963"/>
            <a:ext cx="5616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用式子表示上面几个量的关系：</a:t>
            </a:r>
          </a:p>
        </p:txBody>
      </p:sp>
      <p:graphicFrame>
        <p:nvGraphicFramePr>
          <p:cNvPr id="12321" name="Object 33"/>
          <p:cNvGraphicFramePr>
            <a:graphicFrameLocks noChangeAspect="1"/>
          </p:cNvGraphicFramePr>
          <p:nvPr/>
        </p:nvGraphicFramePr>
        <p:xfrm>
          <a:off x="1476375" y="5229225"/>
          <a:ext cx="4032250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5" name="公式" r:id="rId4" imgW="1663700" imgH="419100" progId="Equations">
                  <p:embed/>
                </p:oleObj>
              </mc:Choice>
              <mc:Fallback>
                <p:oleObj name="公式" r:id="rId4" imgW="1663700" imgH="419100" progId="Equations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5229225"/>
                        <a:ext cx="4032250" cy="101441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1619250" y="2924175"/>
            <a:ext cx="5903913" cy="895350"/>
            <a:chOff x="1020" y="1570"/>
            <a:chExt cx="3719" cy="564"/>
          </a:xfrm>
        </p:grpSpPr>
        <p:graphicFrame>
          <p:nvGraphicFramePr>
            <p:cNvPr id="23562" name="Object 29"/>
            <p:cNvGraphicFramePr>
              <a:graphicFrameLocks noChangeAspect="1"/>
            </p:cNvGraphicFramePr>
            <p:nvPr/>
          </p:nvGraphicFramePr>
          <p:xfrm>
            <a:off x="1020" y="1570"/>
            <a:ext cx="2812" cy="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66" name="公式" r:id="rId6" imgW="1828800" imgH="393700" progId="Equations">
                    <p:embed/>
                  </p:oleObj>
                </mc:Choice>
                <mc:Fallback>
                  <p:oleObj name="公式" r:id="rId6" imgW="1828800" imgH="393700" progId="Equations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0" y="1570"/>
                          <a:ext cx="2812" cy="564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63" name="Text Box 34"/>
            <p:cNvSpPr txBox="1">
              <a:spLocks noChangeArrowheads="1"/>
            </p:cNvSpPr>
            <p:nvPr/>
          </p:nvSpPr>
          <p:spPr bwMode="auto">
            <a:xfrm>
              <a:off x="3787" y="1661"/>
              <a:ext cx="9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0">
                  <a:solidFill>
                    <a:srgbClr val="FF0000"/>
                  </a:solidFill>
                  <a:latin typeface="宋体"/>
                  <a:ea typeface="华文新魏" pitchFamily="2" charset="-122"/>
                </a:rPr>
                <a:t>……</a:t>
              </a:r>
              <a:endParaRPr lang="en-US" altLang="zh-CN" sz="28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9" grpId="0" animBg="1"/>
      <p:bldP spid="1232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80FF8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4951</TotalTime>
  <Words>1107</Words>
  <Application>Microsoft Office PowerPoint</Application>
  <PresentationFormat>全屏显示(4:3)</PresentationFormat>
  <Paragraphs>283</Paragraphs>
  <Slides>23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186</cp:revision>
  <dcterms:modified xsi:type="dcterms:W3CDTF">2018-08-07T03:14:40Z</dcterms:modified>
</cp:coreProperties>
</file>